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7" d="100"/>
          <a:sy n="67" d="100"/>
        </p:scale>
        <p:origin x="644" y="-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kees den Otter" userId="45164e2d-bd72-4cb9-860e-913f35c6e7ee" providerId="ADAL" clId="{9275E8BB-EDCC-4583-B37B-23D47EF08D4A}"/>
    <pc:docChg chg="custSel modSld">
      <pc:chgData name="Jankees den Otter" userId="45164e2d-bd72-4cb9-860e-913f35c6e7ee" providerId="ADAL" clId="{9275E8BB-EDCC-4583-B37B-23D47EF08D4A}" dt="2023-02-15T12:21:43.217" v="403" actId="20577"/>
      <pc:docMkLst>
        <pc:docMk/>
      </pc:docMkLst>
      <pc:sldChg chg="modSp mod">
        <pc:chgData name="Jankees den Otter" userId="45164e2d-bd72-4cb9-860e-913f35c6e7ee" providerId="ADAL" clId="{9275E8BB-EDCC-4583-B37B-23D47EF08D4A}" dt="2023-02-15T12:18:14.513" v="67" actId="1076"/>
        <pc:sldMkLst>
          <pc:docMk/>
          <pc:sldMk cId="1503399457" sldId="261"/>
        </pc:sldMkLst>
        <pc:picChg chg="mod">
          <ac:chgData name="Jankees den Otter" userId="45164e2d-bd72-4cb9-860e-913f35c6e7ee" providerId="ADAL" clId="{9275E8BB-EDCC-4583-B37B-23D47EF08D4A}" dt="2023-02-15T12:18:14.513" v="67" actId="1076"/>
          <ac:picMkLst>
            <pc:docMk/>
            <pc:sldMk cId="1503399457" sldId="261"/>
            <ac:picMk id="4" creationId="{00000000-0000-0000-0000-000000000000}"/>
          </ac:picMkLst>
        </pc:picChg>
      </pc:sldChg>
      <pc:sldChg chg="modSp mod">
        <pc:chgData name="Jankees den Otter" userId="45164e2d-bd72-4cb9-860e-913f35c6e7ee" providerId="ADAL" clId="{9275E8BB-EDCC-4583-B37B-23D47EF08D4A}" dt="2023-02-15T12:06:26.595" v="2" actId="113"/>
        <pc:sldMkLst>
          <pc:docMk/>
          <pc:sldMk cId="1563111198" sldId="262"/>
        </pc:sldMkLst>
        <pc:spChg chg="mod">
          <ac:chgData name="Jankees den Otter" userId="45164e2d-bd72-4cb9-860e-913f35c6e7ee" providerId="ADAL" clId="{9275E8BB-EDCC-4583-B37B-23D47EF08D4A}" dt="2023-02-15T12:06:26.595" v="2" actId="113"/>
          <ac:spMkLst>
            <pc:docMk/>
            <pc:sldMk cId="1563111198" sldId="262"/>
            <ac:spMk id="3" creationId="{00000000-0000-0000-0000-000000000000}"/>
          </ac:spMkLst>
        </pc:spChg>
      </pc:sldChg>
      <pc:sldChg chg="modSp mod">
        <pc:chgData name="Jankees den Otter" userId="45164e2d-bd72-4cb9-860e-913f35c6e7ee" providerId="ADAL" clId="{9275E8BB-EDCC-4583-B37B-23D47EF08D4A}" dt="2023-02-15T12:07:02.659" v="7" actId="113"/>
        <pc:sldMkLst>
          <pc:docMk/>
          <pc:sldMk cId="1228631965" sldId="263"/>
        </pc:sldMkLst>
        <pc:spChg chg="mod">
          <ac:chgData name="Jankees den Otter" userId="45164e2d-bd72-4cb9-860e-913f35c6e7ee" providerId="ADAL" clId="{9275E8BB-EDCC-4583-B37B-23D47EF08D4A}" dt="2023-02-15T12:07:02.659" v="7" actId="113"/>
          <ac:spMkLst>
            <pc:docMk/>
            <pc:sldMk cId="1228631965" sldId="263"/>
            <ac:spMk id="3" creationId="{00000000-0000-0000-0000-000000000000}"/>
          </ac:spMkLst>
        </pc:spChg>
      </pc:sldChg>
      <pc:sldChg chg="modSp mod">
        <pc:chgData name="Jankees den Otter" userId="45164e2d-bd72-4cb9-860e-913f35c6e7ee" providerId="ADAL" clId="{9275E8BB-EDCC-4583-B37B-23D47EF08D4A}" dt="2023-02-15T12:07:50.950" v="11" actId="113"/>
        <pc:sldMkLst>
          <pc:docMk/>
          <pc:sldMk cId="2002500161" sldId="264"/>
        </pc:sldMkLst>
        <pc:spChg chg="mod">
          <ac:chgData name="Jankees den Otter" userId="45164e2d-bd72-4cb9-860e-913f35c6e7ee" providerId="ADAL" clId="{9275E8BB-EDCC-4583-B37B-23D47EF08D4A}" dt="2023-02-15T12:07:50.950" v="11" actId="113"/>
          <ac:spMkLst>
            <pc:docMk/>
            <pc:sldMk cId="2002500161" sldId="264"/>
            <ac:spMk id="3" creationId="{00000000-0000-0000-0000-000000000000}"/>
          </ac:spMkLst>
        </pc:spChg>
      </pc:sldChg>
      <pc:sldChg chg="modSp mod">
        <pc:chgData name="Jankees den Otter" userId="45164e2d-bd72-4cb9-860e-913f35c6e7ee" providerId="ADAL" clId="{9275E8BB-EDCC-4583-B37B-23D47EF08D4A}" dt="2023-02-15T12:08:24.268" v="16" actId="113"/>
        <pc:sldMkLst>
          <pc:docMk/>
          <pc:sldMk cId="2091903067" sldId="265"/>
        </pc:sldMkLst>
        <pc:spChg chg="mod">
          <ac:chgData name="Jankees den Otter" userId="45164e2d-bd72-4cb9-860e-913f35c6e7ee" providerId="ADAL" clId="{9275E8BB-EDCC-4583-B37B-23D47EF08D4A}" dt="2023-02-15T12:08:24.268" v="16" actId="113"/>
          <ac:spMkLst>
            <pc:docMk/>
            <pc:sldMk cId="2091903067" sldId="265"/>
            <ac:spMk id="3" creationId="{00000000-0000-0000-0000-000000000000}"/>
          </ac:spMkLst>
        </pc:spChg>
      </pc:sldChg>
      <pc:sldChg chg="modSp mod">
        <pc:chgData name="Jankees den Otter" userId="45164e2d-bd72-4cb9-860e-913f35c6e7ee" providerId="ADAL" clId="{9275E8BB-EDCC-4583-B37B-23D47EF08D4A}" dt="2023-02-15T12:21:43.217" v="403" actId="20577"/>
        <pc:sldMkLst>
          <pc:docMk/>
          <pc:sldMk cId="2120279574" sldId="266"/>
        </pc:sldMkLst>
        <pc:spChg chg="mod">
          <ac:chgData name="Jankees den Otter" userId="45164e2d-bd72-4cb9-860e-913f35c6e7ee" providerId="ADAL" clId="{9275E8BB-EDCC-4583-B37B-23D47EF08D4A}" dt="2023-02-15T12:21:43.217" v="403" actId="20577"/>
          <ac:spMkLst>
            <pc:docMk/>
            <pc:sldMk cId="2120279574" sldId="266"/>
            <ac:spMk id="3" creationId="{00000000-0000-0000-0000-000000000000}"/>
          </ac:spMkLst>
        </pc:spChg>
      </pc:sldChg>
      <pc:sldChg chg="modSp mod">
        <pc:chgData name="Jankees den Otter" userId="45164e2d-bd72-4cb9-860e-913f35c6e7ee" providerId="ADAL" clId="{9275E8BB-EDCC-4583-B37B-23D47EF08D4A}" dt="2023-02-15T12:16:56.778" v="19" actId="113"/>
        <pc:sldMkLst>
          <pc:docMk/>
          <pc:sldMk cId="1887929416" sldId="267"/>
        </pc:sldMkLst>
        <pc:spChg chg="mod">
          <ac:chgData name="Jankees den Otter" userId="45164e2d-bd72-4cb9-860e-913f35c6e7ee" providerId="ADAL" clId="{9275E8BB-EDCC-4583-B37B-23D47EF08D4A}" dt="2023-02-15T12:16:56.778" v="19" actId="113"/>
          <ac:spMkLst>
            <pc:docMk/>
            <pc:sldMk cId="1887929416" sldId="267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5AA201-6DD3-7446-B43E-E00FB487CBD7}" type="datetimeFigureOut">
              <a:rPr lang="nl-NL" smtClean="0"/>
              <a:t>15-2-2023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B6E2B1-321A-454B-9CF2-F8DAC9EA7A23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85713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A201-6DD3-7446-B43E-E00FB487CBD7}" type="datetimeFigureOut">
              <a:rPr lang="nl-NL" smtClean="0"/>
              <a:t>15-2-2023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E2B1-321A-454B-9CF2-F8DAC9EA7A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9428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A201-6DD3-7446-B43E-E00FB487CBD7}" type="datetimeFigureOut">
              <a:rPr lang="nl-NL" smtClean="0"/>
              <a:t>15-2-2023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E2B1-321A-454B-9CF2-F8DAC9EA7A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6991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A201-6DD3-7446-B43E-E00FB487CBD7}" type="datetimeFigureOut">
              <a:rPr lang="nl-NL" smtClean="0"/>
              <a:t>15-2-2023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E2B1-321A-454B-9CF2-F8DAC9EA7A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4585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D5AA201-6DD3-7446-B43E-E00FB487CBD7}" type="datetimeFigureOut">
              <a:rPr lang="nl-NL" smtClean="0"/>
              <a:t>15-2-2023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6B6E2B1-321A-454B-9CF2-F8DAC9EA7A23}" type="slidenum">
              <a:rPr lang="nl-NL" smtClean="0"/>
              <a:t>‹nr.›</a:t>
            </a:fld>
            <a:endParaRPr lang="nl-NL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3508532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A201-6DD3-7446-B43E-E00FB487CBD7}" type="datetimeFigureOut">
              <a:rPr lang="nl-NL" smtClean="0"/>
              <a:t>15-2-2023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E2B1-321A-454B-9CF2-F8DAC9EA7A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73335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A201-6DD3-7446-B43E-E00FB487CBD7}" type="datetimeFigureOut">
              <a:rPr lang="nl-NL" smtClean="0"/>
              <a:t>15-2-2023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E2B1-321A-454B-9CF2-F8DAC9EA7A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05074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A201-6DD3-7446-B43E-E00FB487CBD7}" type="datetimeFigureOut">
              <a:rPr lang="nl-NL" smtClean="0"/>
              <a:t>15-2-2023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E2B1-321A-454B-9CF2-F8DAC9EA7A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599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A201-6DD3-7446-B43E-E00FB487CBD7}" type="datetimeFigureOut">
              <a:rPr lang="nl-NL" smtClean="0"/>
              <a:t>15-2-2023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E2B1-321A-454B-9CF2-F8DAC9EA7A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0406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6D5AA201-6DD3-7446-B43E-E00FB487CBD7}" type="datetimeFigureOut">
              <a:rPr lang="nl-NL" smtClean="0"/>
              <a:t>15-2-2023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06B6E2B1-321A-454B-9CF2-F8DAC9EA7A23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35911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6D5AA201-6DD3-7446-B43E-E00FB487CBD7}" type="datetimeFigureOut">
              <a:rPr lang="nl-NL" smtClean="0"/>
              <a:t>15-2-2023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06B6E2B1-321A-454B-9CF2-F8DAC9EA7A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0154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D5AA201-6DD3-7446-B43E-E00FB487CBD7}" type="datetimeFigureOut">
              <a:rPr lang="nl-NL" smtClean="0"/>
              <a:t>15-2-2023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6B6E2B1-321A-454B-9CF2-F8DAC9EA7A23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1530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5274" y="-1"/>
            <a:ext cx="11896725" cy="4286251"/>
          </a:xfrm>
        </p:spPr>
        <p:txBody>
          <a:bodyPr/>
          <a:lstStyle/>
          <a:p>
            <a:br>
              <a:rPr lang="nl-NL" dirty="0"/>
            </a:br>
            <a:r>
              <a:rPr lang="nl-NL" dirty="0"/>
              <a:t> 7.1 B NIEUWE VERHOUDINGEN IN </a:t>
            </a:r>
            <a:r>
              <a:rPr lang="nl-NL" dirty="0" err="1"/>
              <a:t>europa</a:t>
            </a:r>
            <a:r>
              <a:rPr lang="nl-NL" dirty="0"/>
              <a:t>: </a:t>
            </a:r>
            <a:br>
              <a:rPr lang="nl-NL" dirty="0"/>
            </a:br>
            <a:r>
              <a:rPr lang="nl-NL" i="1" dirty="0"/>
              <a:t>DE EUROPESE UNIE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Hoofdstuk7</a:t>
            </a:r>
          </a:p>
          <a:p>
            <a:r>
              <a:rPr lang="nl-NL" dirty="0"/>
              <a:t>DE NIEUWE WERELDORDE (VANAF 1990)</a:t>
            </a:r>
          </a:p>
        </p:txBody>
      </p:sp>
    </p:spTree>
    <p:extLst>
      <p:ext uri="{BB962C8B-B14F-4D97-AF65-F5344CB8AC3E}">
        <p14:creationId xmlns:p14="http://schemas.microsoft.com/office/powerpoint/2010/main" val="1012057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1678" y="0"/>
            <a:ext cx="10178322" cy="1052623"/>
          </a:xfrm>
        </p:spPr>
        <p:txBody>
          <a:bodyPr/>
          <a:lstStyle/>
          <a:p>
            <a:pPr algn="ctr"/>
            <a:r>
              <a:rPr lang="nl-NL"/>
              <a:t>Meer of minder EU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82502" y="1265274"/>
            <a:ext cx="11004698" cy="5592725"/>
          </a:xfrm>
        </p:spPr>
        <p:txBody>
          <a:bodyPr>
            <a:normAutofit fontScale="92500" lnSpcReduction="10000"/>
          </a:bodyPr>
          <a:lstStyle/>
          <a:p>
            <a:r>
              <a:rPr lang="nl-NL" b="1" dirty="0"/>
              <a:t>Er is altijd een discussie of de invloed van de EU groter of kleiner zou moeten zijn</a:t>
            </a:r>
          </a:p>
          <a:p>
            <a:r>
              <a:rPr lang="nl-NL" dirty="0"/>
              <a:t>Sommigen zijn voor een Verenigde Staten van Europa</a:t>
            </a:r>
          </a:p>
          <a:p>
            <a:r>
              <a:rPr lang="nl-NL" b="1" dirty="0"/>
              <a:t>Anderen vinden dat hun land teveel autonomie (zelfstandigheid) heeft ingeleverd en ‘Brussel’, de Europese hoofdstad teveel bepaalt</a:t>
            </a:r>
          </a:p>
          <a:p>
            <a:r>
              <a:rPr lang="nl-NL" b="1" dirty="0"/>
              <a:t>Belangrijke discussievraag:  Is EU een verzameling van nationale staten of een Verenigde Staten </a:t>
            </a:r>
            <a:r>
              <a:rPr lang="nl-NL" b="1"/>
              <a:t>van Europa</a:t>
            </a:r>
            <a:endParaRPr lang="nl-NL" b="1" dirty="0"/>
          </a:p>
          <a:p>
            <a:endParaRPr lang="nl-NL" dirty="0"/>
          </a:p>
          <a:p>
            <a:r>
              <a:rPr lang="nl-NL" dirty="0"/>
              <a:t>Duitsland en Frankrijk zijn voor meer invloed</a:t>
            </a:r>
          </a:p>
          <a:p>
            <a:r>
              <a:rPr lang="nl-NL" dirty="0"/>
              <a:t>De huidige Nederlandse regering in 2023 is                                                                    voor minder invloed</a:t>
            </a:r>
          </a:p>
          <a:p>
            <a:endParaRPr lang="nl-NL" dirty="0"/>
          </a:p>
          <a:p>
            <a:r>
              <a:rPr lang="nl-NL" b="1" dirty="0"/>
              <a:t>Elk land heeft het vetorecht; één land 					kan een belangrijk besluit tegenhouden, 						            waardoor de besluitvorming erg lang 					                  kan duren</a:t>
            </a:r>
          </a:p>
          <a:p>
            <a:r>
              <a:rPr lang="nl-NL" b="1" dirty="0"/>
              <a:t>Europese wetgeving gaat boven                                                                                              nationalen wetgeving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292" y="3938726"/>
            <a:ext cx="6152707" cy="325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79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93522"/>
          </a:xfrm>
        </p:spPr>
        <p:txBody>
          <a:bodyPr/>
          <a:lstStyle/>
          <a:p>
            <a:pPr algn="ctr"/>
            <a:r>
              <a:rPr lang="nl-NL"/>
              <a:t>Democratisch tekort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46299" y="1562986"/>
            <a:ext cx="10962166" cy="5295013"/>
          </a:xfrm>
        </p:spPr>
        <p:txBody>
          <a:bodyPr/>
          <a:lstStyle/>
          <a:p>
            <a:r>
              <a:rPr lang="nl-NL" dirty="0"/>
              <a:t>Vanaf de eerste Europese verkiezingen in 1979 neemt het aantal kiezers af</a:t>
            </a:r>
          </a:p>
          <a:p>
            <a:r>
              <a:rPr lang="nl-NL" dirty="0"/>
              <a:t>In 2014 was de kiezersopkomst 40%</a:t>
            </a:r>
          </a:p>
          <a:p>
            <a:r>
              <a:rPr lang="nl-NL" dirty="0"/>
              <a:t>Veel mensen weten weinig van de politiek van de EU</a:t>
            </a:r>
          </a:p>
          <a:p>
            <a:r>
              <a:rPr lang="nl-NL" dirty="0"/>
              <a:t>Europese politici zijn niet bekend</a:t>
            </a:r>
          </a:p>
          <a:p>
            <a:r>
              <a:rPr lang="nl-NL" b="1" dirty="0"/>
              <a:t>Veel burgers hebben niet het gevoel, dat zij invloed hebben op de besluitvorming</a:t>
            </a:r>
          </a:p>
          <a:p>
            <a:endParaRPr lang="nl-NL" dirty="0"/>
          </a:p>
          <a:p>
            <a:r>
              <a:rPr lang="nl-NL" b="1" dirty="0"/>
              <a:t>Dit wordt het democratisch tekort genoemd</a:t>
            </a:r>
          </a:p>
          <a:p>
            <a:endParaRPr lang="nl-NL" b="1" dirty="0"/>
          </a:p>
          <a:p>
            <a:r>
              <a:rPr lang="nl-NL" dirty="0"/>
              <a:t>Veel Europeanen voelen geen verbondenheid met elkaar</a:t>
            </a:r>
          </a:p>
        </p:txBody>
      </p:sp>
    </p:spTree>
    <p:extLst>
      <p:ext uri="{BB962C8B-B14F-4D97-AF65-F5344CB8AC3E}">
        <p14:creationId xmlns:p14="http://schemas.microsoft.com/office/powerpoint/2010/main" val="1887929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1678" y="0"/>
            <a:ext cx="10178322" cy="1499191"/>
          </a:xfrm>
        </p:spPr>
        <p:txBody>
          <a:bodyPr/>
          <a:lstStyle/>
          <a:p>
            <a:pPr algn="ctr"/>
            <a:r>
              <a:rPr lang="nl-NL" dirty="0"/>
              <a:t>EGKS</a:t>
            </a:r>
            <a:br>
              <a:rPr lang="nl-NL" dirty="0"/>
            </a:br>
            <a:r>
              <a:rPr lang="nl-NL" dirty="0"/>
              <a:t>1951-1958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61237" y="1499191"/>
            <a:ext cx="11047227" cy="5358809"/>
          </a:xfrm>
        </p:spPr>
        <p:txBody>
          <a:bodyPr/>
          <a:lstStyle/>
          <a:p>
            <a:r>
              <a:rPr lang="nl-NL" dirty="0"/>
              <a:t>Doel Europese economische samenwerking was een einde te maken aan de eeuwenoude vijandschap tussen Frankrijk en Duitsland</a:t>
            </a:r>
          </a:p>
          <a:p>
            <a:endParaRPr lang="nl-NL" dirty="0"/>
          </a:p>
          <a:p>
            <a:r>
              <a:rPr lang="nl-NL" b="1" dirty="0"/>
              <a:t>1951 wordt de Europese gemeenschap voor Kolen en Staal (EGKS) opgericht</a:t>
            </a:r>
          </a:p>
          <a:p>
            <a:r>
              <a:rPr lang="nl-NL" dirty="0"/>
              <a:t>De leden zijn Frankrijk, West-Duitsland, Italië, </a:t>
            </a:r>
            <a:r>
              <a:rPr lang="nl-NL" b="1" dirty="0"/>
              <a:t>Nederland</a:t>
            </a:r>
            <a:r>
              <a:rPr lang="nl-NL" dirty="0"/>
              <a:t>, België en Luxemburg</a:t>
            </a:r>
          </a:p>
          <a:p>
            <a:r>
              <a:rPr lang="nl-NL" dirty="0"/>
              <a:t>De landen maken samen regels voor kolen- en staalindustrie</a:t>
            </a:r>
          </a:p>
          <a:p>
            <a:r>
              <a:rPr lang="nl-NL" dirty="0"/>
              <a:t>Voordeel was voor NL, dat zij  zo goedkoper aan kolen uit lidstaten konen komen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079" y="3233480"/>
            <a:ext cx="27940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597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1678" y="1"/>
            <a:ext cx="10178322" cy="1594884"/>
          </a:xfrm>
        </p:spPr>
        <p:txBody>
          <a:bodyPr/>
          <a:lstStyle/>
          <a:p>
            <a:pPr algn="ctr"/>
            <a:r>
              <a:rPr lang="nl-NL" dirty="0"/>
              <a:t>EEG en EG</a:t>
            </a:r>
            <a:br>
              <a:rPr lang="nl-NL" dirty="0"/>
            </a:br>
            <a:r>
              <a:rPr lang="nl-NL" dirty="0"/>
              <a:t>1958 en 1967-1992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82501" y="1594885"/>
            <a:ext cx="11015331" cy="5263115"/>
          </a:xfrm>
        </p:spPr>
        <p:txBody>
          <a:bodyPr/>
          <a:lstStyle/>
          <a:p>
            <a:r>
              <a:rPr lang="nl-NL" dirty="0"/>
              <a:t>Samenwerking in EGKS is een succes en daarom besluiten de 6 landen de samenwerking uitte breiden naar andere economische sectoren:</a:t>
            </a:r>
          </a:p>
          <a:p>
            <a:r>
              <a:rPr lang="nl-NL" b="1" dirty="0"/>
              <a:t>In 1958 wordt de Europese Economische Gemeenschap (EEG) opgericht</a:t>
            </a:r>
          </a:p>
          <a:p>
            <a:r>
              <a:rPr lang="nl-NL" b="1" dirty="0"/>
              <a:t> in 1967 verandert de EEG in de Europese Gemeenschap (EG)</a:t>
            </a:r>
          </a:p>
          <a:p>
            <a:endParaRPr lang="nl-NL" dirty="0"/>
          </a:p>
          <a:p>
            <a:r>
              <a:rPr lang="nl-NL" b="1" dirty="0"/>
              <a:t>De landen schaffen de in- en uitvoerrechten af en er ontstaat volledige 		            vrijhandel</a:t>
            </a:r>
          </a:p>
          <a:p>
            <a:r>
              <a:rPr lang="nl-NL" dirty="0"/>
              <a:t>Hierdoor stijgt de welvaart</a:t>
            </a:r>
          </a:p>
          <a:p>
            <a:r>
              <a:rPr lang="nl-NL" dirty="0"/>
              <a:t>In 1973 wordt Groot-Brittannië lid en in 1986 Spanje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389" y="3795823"/>
            <a:ext cx="3641508" cy="3062177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5667153" y="6177516"/>
            <a:ext cx="27006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DE EUROPESE GEMEENSCHAP </a:t>
            </a:r>
            <a:r>
              <a:rPr kumimoji="0" lang="nl-NL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T/M 1990</a:t>
            </a:r>
          </a:p>
        </p:txBody>
      </p:sp>
    </p:spTree>
    <p:extLst>
      <p:ext uri="{BB962C8B-B14F-4D97-AF65-F5344CB8AC3E}">
        <p14:creationId xmlns:p14="http://schemas.microsoft.com/office/powerpoint/2010/main" val="866047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1678" y="0"/>
            <a:ext cx="10178322" cy="1541721"/>
          </a:xfrm>
        </p:spPr>
        <p:txBody>
          <a:bodyPr/>
          <a:lstStyle/>
          <a:p>
            <a:pPr algn="ctr"/>
            <a:r>
              <a:rPr lang="nl-NL" dirty="0"/>
              <a:t>De EU</a:t>
            </a:r>
            <a:br>
              <a:rPr lang="nl-NL" dirty="0"/>
            </a:br>
            <a:r>
              <a:rPr lang="nl-NL" dirty="0"/>
              <a:t>1993-2023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46298" y="1541721"/>
            <a:ext cx="10940902" cy="5316279"/>
          </a:xfrm>
        </p:spPr>
        <p:txBody>
          <a:bodyPr>
            <a:normAutofit lnSpcReduction="10000"/>
          </a:bodyPr>
          <a:lstStyle/>
          <a:p>
            <a:r>
              <a:rPr lang="nl-NL" dirty="0"/>
              <a:t>In 1993 zijn er 12 landen lid van de EG</a:t>
            </a:r>
          </a:p>
          <a:p>
            <a:r>
              <a:rPr lang="nl-NL" b="1" dirty="0"/>
              <a:t>In 1993 verandert de naam in Europese Unie (EU)</a:t>
            </a:r>
          </a:p>
          <a:p>
            <a:endParaRPr lang="nl-NL" dirty="0"/>
          </a:p>
          <a:p>
            <a:r>
              <a:rPr lang="nl-NL" dirty="0"/>
              <a:t>Er komt meer eenheid in de lidstaten</a:t>
            </a:r>
          </a:p>
          <a:p>
            <a:r>
              <a:rPr lang="nl-NL" dirty="0"/>
              <a:t>Inwoners worden Europese burgers, die overal mogen wonen en werken</a:t>
            </a:r>
          </a:p>
          <a:p>
            <a:r>
              <a:rPr lang="nl-NL" dirty="0"/>
              <a:t>Er komen Europese regels op het gebied van veiligheid, milieu, kwaliteit van producten</a:t>
            </a:r>
          </a:p>
          <a:p>
            <a:r>
              <a:rPr lang="nl-NL" b="1" dirty="0"/>
              <a:t>Onderlinge grenscontroles worden in 1995 afgeschaft</a:t>
            </a:r>
          </a:p>
          <a:p>
            <a:r>
              <a:rPr lang="nl-NL" b="1" dirty="0"/>
              <a:t>In 2002 wordt de euro ingevoerd</a:t>
            </a:r>
          </a:p>
          <a:p>
            <a:endParaRPr lang="nl-NL" dirty="0"/>
          </a:p>
          <a:p>
            <a:r>
              <a:rPr lang="nl-NL" dirty="0"/>
              <a:t>GB doet niet mee aan de euro en houdt zijn </a:t>
            </a:r>
            <a:r>
              <a:rPr lang="nl-NL" dirty="0" err="1"/>
              <a:t>grenscontoles</a:t>
            </a:r>
            <a:endParaRPr lang="nl-NL" dirty="0"/>
          </a:p>
          <a:p>
            <a:r>
              <a:rPr lang="nl-NL" dirty="0"/>
              <a:t>In 2013 zijn er 31 landen lid van de EU</a:t>
            </a:r>
          </a:p>
          <a:p>
            <a:r>
              <a:rPr lang="nl-NL" dirty="0"/>
              <a:t>Veel voormalige communistische landen worden na de Koude Oorlog lid van de EU</a:t>
            </a:r>
          </a:p>
          <a:p>
            <a:r>
              <a:rPr lang="nl-NL" b="1" dirty="0"/>
              <a:t>2020  BREXIT: GB verlaat de EU na een referendum, een volksraadpleging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433" y="-1"/>
            <a:ext cx="3495147" cy="3341361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7740502" y="2604977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305508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1678" y="1"/>
            <a:ext cx="10178322" cy="1403498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Invloed van de </a:t>
            </a:r>
            <a:r>
              <a:rPr lang="nl-NL" dirty="0" err="1"/>
              <a:t>eu</a:t>
            </a:r>
            <a:r>
              <a:rPr lang="nl-NL" dirty="0"/>
              <a:t> op het dagelijks leven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25033" y="1403499"/>
            <a:ext cx="10962167" cy="5454501"/>
          </a:xfrm>
        </p:spPr>
        <p:txBody>
          <a:bodyPr/>
          <a:lstStyle/>
          <a:p>
            <a:r>
              <a:rPr lang="nl-NL" dirty="0"/>
              <a:t>Invloed van de EU op het dagelijks leven:</a:t>
            </a:r>
          </a:p>
          <a:p>
            <a:r>
              <a:rPr lang="nl-NL" b="1" dirty="0"/>
              <a:t>Wij betalen met de euro</a:t>
            </a:r>
          </a:p>
          <a:p>
            <a:r>
              <a:rPr lang="nl-NL" dirty="0"/>
              <a:t>Tarieven voor bellen naar het buitenland</a:t>
            </a:r>
          </a:p>
          <a:p>
            <a:r>
              <a:rPr lang="nl-NL" b="1" dirty="0"/>
              <a:t>Regels voor voedsel</a:t>
            </a:r>
          </a:p>
          <a:p>
            <a:r>
              <a:rPr lang="nl-NL" dirty="0"/>
              <a:t>Het vrije verkeer van mensen binnen de EU leidt in NL tot de komst van 10.000den goedkopere arbeidskrachten uit Oost-Europa;</a:t>
            </a:r>
          </a:p>
          <a:p>
            <a:r>
              <a:rPr lang="nl-NL" b="1" dirty="0"/>
              <a:t>Gevolg is dat Nederlandse arbeiders hun baan soms kwijtraken                                                                aan goedkopere arbeiders uit Oost-Europa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650" y="4362450"/>
            <a:ext cx="3810000" cy="28575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274828" y="5244584"/>
            <a:ext cx="4802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POOLSE  WINKEL IN DEN HAAG VOOR DE POOLSE WERKNEMERS IN NL</a:t>
            </a:r>
          </a:p>
        </p:txBody>
      </p:sp>
    </p:spTree>
    <p:extLst>
      <p:ext uri="{BB962C8B-B14F-4D97-AF65-F5344CB8AC3E}">
        <p14:creationId xmlns:p14="http://schemas.microsoft.com/office/powerpoint/2010/main" val="1503399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1678" y="-74428"/>
            <a:ext cx="10178322" cy="893135"/>
          </a:xfrm>
        </p:spPr>
        <p:txBody>
          <a:bodyPr/>
          <a:lstStyle/>
          <a:p>
            <a:pPr algn="ctr"/>
            <a:r>
              <a:rPr lang="nl-NL" dirty="0"/>
              <a:t>Het bestuur van de </a:t>
            </a:r>
            <a:r>
              <a:rPr lang="nl-NL" dirty="0" err="1"/>
              <a:t>eu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3135" y="988828"/>
            <a:ext cx="11036595" cy="5869171"/>
          </a:xfrm>
        </p:spPr>
        <p:txBody>
          <a:bodyPr/>
          <a:lstStyle/>
          <a:p>
            <a:r>
              <a:rPr lang="nl-NL" dirty="0"/>
              <a:t>Politiek doel van de Eu is het sterker maken van de democratie</a:t>
            </a:r>
          </a:p>
          <a:p>
            <a:endParaRPr lang="nl-NL" dirty="0"/>
          </a:p>
          <a:p>
            <a:r>
              <a:rPr lang="nl-NL" dirty="0"/>
              <a:t>De belangrijkste bestuursorganen van de EU zijn:</a:t>
            </a:r>
          </a:p>
          <a:p>
            <a:endParaRPr lang="nl-NL" dirty="0"/>
          </a:p>
          <a:p>
            <a:r>
              <a:rPr lang="nl-NL" b="1" dirty="0"/>
              <a:t>Het Europees Parlement</a:t>
            </a:r>
          </a:p>
          <a:p>
            <a:endParaRPr lang="nl-NL" dirty="0"/>
          </a:p>
          <a:p>
            <a:r>
              <a:rPr lang="nl-NL" b="1" dirty="0"/>
              <a:t>De Raad van Ministers</a:t>
            </a:r>
          </a:p>
          <a:p>
            <a:endParaRPr lang="nl-NL" dirty="0"/>
          </a:p>
          <a:p>
            <a:r>
              <a:rPr lang="nl-NL" b="1" dirty="0"/>
              <a:t>De Europese Commissie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660" y="3047055"/>
            <a:ext cx="6038998" cy="381094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934047" y="6124353"/>
            <a:ext cx="2057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VLAG VAN DE EUROPESE UNIE</a:t>
            </a:r>
          </a:p>
        </p:txBody>
      </p:sp>
    </p:spTree>
    <p:extLst>
      <p:ext uri="{BB962C8B-B14F-4D97-AF65-F5344CB8AC3E}">
        <p14:creationId xmlns:p14="http://schemas.microsoft.com/office/powerpoint/2010/main" val="1563111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1678" y="0"/>
            <a:ext cx="10178322" cy="1403497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Het </a:t>
            </a:r>
            <a:r>
              <a:rPr lang="nl-NL" dirty="0" err="1"/>
              <a:t>europees</a:t>
            </a:r>
            <a:r>
              <a:rPr lang="nl-NL" dirty="0"/>
              <a:t> parlement</a:t>
            </a:r>
            <a:br>
              <a:rPr lang="nl-NL" dirty="0"/>
            </a:br>
            <a:r>
              <a:rPr lang="nl-NL" dirty="0"/>
              <a:t>(EP)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3767" y="1637414"/>
            <a:ext cx="10962168" cy="5220586"/>
          </a:xfrm>
        </p:spPr>
        <p:txBody>
          <a:bodyPr/>
          <a:lstStyle/>
          <a:p>
            <a:r>
              <a:rPr lang="nl-NL" dirty="0"/>
              <a:t>Het EP wordt elke 5 jaar gekozen door de Europese burgers</a:t>
            </a:r>
          </a:p>
          <a:p>
            <a:r>
              <a:rPr lang="nl-NL" dirty="0"/>
              <a:t>Het EP is de </a:t>
            </a:r>
            <a:r>
              <a:rPr lang="nl-NL" b="1" dirty="0"/>
              <a:t>Europese volksvertegenwoordiging</a:t>
            </a:r>
          </a:p>
          <a:p>
            <a:endParaRPr lang="nl-NL" dirty="0"/>
          </a:p>
          <a:p>
            <a:r>
              <a:rPr lang="nl-NL" b="1" dirty="0"/>
              <a:t>Het EP heeft wetgevende en controlerende macht</a:t>
            </a:r>
          </a:p>
          <a:p>
            <a:endParaRPr lang="nl-NL" dirty="0"/>
          </a:p>
          <a:p>
            <a:endParaRPr lang="nl-NL" dirty="0"/>
          </a:p>
          <a:p>
            <a:r>
              <a:rPr lang="nl-NL" b="1" dirty="0"/>
              <a:t>Europese wetsvoorstellen moeten worden goedgekeurd door het EP</a:t>
            </a:r>
          </a:p>
          <a:p>
            <a:r>
              <a:rPr lang="nl-NL" dirty="0"/>
              <a:t>Het EP heeft </a:t>
            </a:r>
            <a:r>
              <a:rPr lang="nl-NL" b="1" dirty="0"/>
              <a:t>ook het recht van Amendement </a:t>
            </a:r>
            <a:r>
              <a:rPr lang="nl-NL" dirty="0"/>
              <a:t>(recht om wetsvoorstellen te wijzigen)</a:t>
            </a:r>
          </a:p>
          <a:p>
            <a:endParaRPr lang="nl-NL" dirty="0"/>
          </a:p>
          <a:p>
            <a:r>
              <a:rPr lang="nl-NL" dirty="0"/>
              <a:t>Het </a:t>
            </a:r>
            <a:r>
              <a:rPr lang="nl-NL" b="1" dirty="0"/>
              <a:t>EP controleert de Europese Commissie en kan deze in zijn geheel ontslaan</a:t>
            </a:r>
            <a:r>
              <a:rPr lang="nl-NL" dirty="0"/>
              <a:t>. </a:t>
            </a:r>
          </a:p>
          <a:p>
            <a:r>
              <a:rPr lang="nl-NL" dirty="0"/>
              <a:t>Het EP kan niet een individueel lid van de Europese Commissie ontslaan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935" y="1637414"/>
            <a:ext cx="3810000" cy="21336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8888820" y="3976577"/>
            <a:ext cx="2445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PARLEMENTSGEBOUW IN BRUSSEL</a:t>
            </a:r>
          </a:p>
        </p:txBody>
      </p:sp>
    </p:spTree>
    <p:extLst>
      <p:ext uri="{BB962C8B-B14F-4D97-AF65-F5344CB8AC3E}">
        <p14:creationId xmlns:p14="http://schemas.microsoft.com/office/powerpoint/2010/main" val="1228631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1678" y="0"/>
            <a:ext cx="10178322" cy="1010093"/>
          </a:xfrm>
        </p:spPr>
        <p:txBody>
          <a:bodyPr/>
          <a:lstStyle/>
          <a:p>
            <a:pPr algn="ctr"/>
            <a:r>
              <a:rPr lang="nl-NL"/>
              <a:t>De raad van ministers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25033" y="1244009"/>
            <a:ext cx="10940902" cy="5613991"/>
          </a:xfrm>
        </p:spPr>
        <p:txBody>
          <a:bodyPr/>
          <a:lstStyle/>
          <a:p>
            <a:r>
              <a:rPr lang="nl-NL" dirty="0"/>
              <a:t>In deze raad zitten </a:t>
            </a:r>
            <a:r>
              <a:rPr lang="nl-NL" b="1" dirty="0"/>
              <a:t>ministers uit de EU-landen namens hun regering</a:t>
            </a:r>
          </a:p>
          <a:p>
            <a:r>
              <a:rPr lang="nl-NL" dirty="0"/>
              <a:t>Welke ministers er zitten, </a:t>
            </a:r>
            <a:r>
              <a:rPr lang="nl-NL" b="1" dirty="0"/>
              <a:t>hangt van het onderwerp af</a:t>
            </a:r>
          </a:p>
          <a:p>
            <a:endParaRPr lang="nl-NL" dirty="0"/>
          </a:p>
          <a:p>
            <a:r>
              <a:rPr lang="nl-NL" dirty="0"/>
              <a:t>De raad van Ministers heeft wetgevende macht</a:t>
            </a:r>
          </a:p>
          <a:p>
            <a:endParaRPr lang="nl-NL" dirty="0"/>
          </a:p>
          <a:p>
            <a:endParaRPr lang="nl-NL" dirty="0"/>
          </a:p>
          <a:p>
            <a:r>
              <a:rPr lang="nl-NL" b="1" dirty="0"/>
              <a:t>Europese wetsvoorstellen moeten niet alleen goedgekeurd worden door het EP, maar ook door de Raad van Ministers</a:t>
            </a:r>
          </a:p>
          <a:p>
            <a:endParaRPr lang="nl-NL" dirty="0"/>
          </a:p>
          <a:p>
            <a:r>
              <a:rPr lang="nl-NL" dirty="0"/>
              <a:t>4x per jaar houden de Europese regeringsleiders (minister-president Rutte voor NL) een Europese top</a:t>
            </a:r>
          </a:p>
          <a:p>
            <a:r>
              <a:rPr lang="nl-NL" dirty="0"/>
              <a:t>Hier worden de belangrijke politieke besluiten genomen</a:t>
            </a:r>
          </a:p>
          <a:p>
            <a:r>
              <a:rPr lang="nl-NL" dirty="0"/>
              <a:t>De </a:t>
            </a:r>
            <a:r>
              <a:rPr lang="nl-NL" b="1" dirty="0"/>
              <a:t>Europese Commissie voert de besluiten uit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140" y="1010093"/>
            <a:ext cx="3437860" cy="228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00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1678" y="0"/>
            <a:ext cx="10178322" cy="1010093"/>
          </a:xfrm>
        </p:spPr>
        <p:txBody>
          <a:bodyPr/>
          <a:lstStyle/>
          <a:p>
            <a:pPr algn="ctr"/>
            <a:r>
              <a:rPr lang="nl-NL" dirty="0"/>
              <a:t>De </a:t>
            </a:r>
            <a:r>
              <a:rPr lang="nl-NL" dirty="0" err="1"/>
              <a:t>europese</a:t>
            </a:r>
            <a:r>
              <a:rPr lang="nl-NL" dirty="0"/>
              <a:t> commissie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3767" y="914400"/>
            <a:ext cx="10994066" cy="5943599"/>
          </a:xfrm>
        </p:spPr>
        <p:txBody>
          <a:bodyPr/>
          <a:lstStyle/>
          <a:p>
            <a:r>
              <a:rPr lang="nl-NL" dirty="0"/>
              <a:t>De Europese Commissie is het </a:t>
            </a:r>
            <a:r>
              <a:rPr lang="nl-NL" b="1" dirty="0"/>
              <a:t>dagelijks bestuur van de EU (een soort regering)</a:t>
            </a:r>
          </a:p>
          <a:p>
            <a:r>
              <a:rPr lang="nl-NL" dirty="0"/>
              <a:t>Na de verkiezingen voor het EP wijst </a:t>
            </a:r>
            <a:r>
              <a:rPr lang="nl-NL" b="1" dirty="0"/>
              <a:t>elk land één eurocommissaris </a:t>
            </a:r>
            <a:r>
              <a:rPr lang="nl-NL" dirty="0"/>
              <a:t>aan uit eigen land                      </a:t>
            </a:r>
            <a:r>
              <a:rPr lang="nl-NL" b="1" dirty="0"/>
              <a:t>(een soort minister)</a:t>
            </a:r>
          </a:p>
          <a:p>
            <a:r>
              <a:rPr lang="nl-NL" dirty="0"/>
              <a:t>De regeringsleiders van de EU-landen kiezen samen de voorzitter van de Europese Commissie (een soort minister-president)</a:t>
            </a:r>
          </a:p>
          <a:p>
            <a:endParaRPr lang="nl-NL" dirty="0"/>
          </a:p>
          <a:p>
            <a:r>
              <a:rPr lang="nl-NL" dirty="0"/>
              <a:t>De Europese Commissie </a:t>
            </a:r>
            <a:r>
              <a:rPr lang="nl-NL" b="1" dirty="0"/>
              <a:t>heeft uitvoerende macht</a:t>
            </a:r>
          </a:p>
          <a:p>
            <a:endParaRPr lang="nl-NL" dirty="0"/>
          </a:p>
          <a:p>
            <a:r>
              <a:rPr lang="nl-NL" dirty="0"/>
              <a:t>De taken van de Europese Commissie zijn:</a:t>
            </a:r>
          </a:p>
          <a:p>
            <a:r>
              <a:rPr lang="nl-NL" b="1" dirty="0"/>
              <a:t>Leiding geven aan de Europese ambtenaren</a:t>
            </a:r>
          </a:p>
          <a:p>
            <a:r>
              <a:rPr lang="nl-NL" b="1" dirty="0"/>
              <a:t>Wetsvoorstellen maken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963" y="4061637"/>
            <a:ext cx="5901870" cy="279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903067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</a:majorFont>
      <a:minorFont>
        <a:latin typeface="Gill Sans MT" panose="020B0502020104020203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847</Words>
  <Application>Microsoft Office PowerPoint</Application>
  <PresentationFormat>Breedbeeld</PresentationFormat>
  <Paragraphs>109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Gill Sans MT</vt:lpstr>
      <vt:lpstr>Impact</vt:lpstr>
      <vt:lpstr>Badge</vt:lpstr>
      <vt:lpstr>  7.1 B NIEUWE VERHOUDINGEN IN europa:  DE EUROPESE UNIE</vt:lpstr>
      <vt:lpstr>EGKS 1951-1958</vt:lpstr>
      <vt:lpstr>EEG en EG 1958 en 1967-1992</vt:lpstr>
      <vt:lpstr>De EU 1993-2023</vt:lpstr>
      <vt:lpstr>Invloed van de eu op het dagelijks leven</vt:lpstr>
      <vt:lpstr>Het bestuur van de eu</vt:lpstr>
      <vt:lpstr>Het europees parlement (EP)</vt:lpstr>
      <vt:lpstr>De raad van ministers</vt:lpstr>
      <vt:lpstr>De europese commissie</vt:lpstr>
      <vt:lpstr>Meer of minder EU</vt:lpstr>
      <vt:lpstr>Democratisch tekort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7.1 B NIEUWE VERHOUDINGEN IN europa:  DE EUROPESE UNIE</dc:title>
  <dc:creator>Jankees den Otter</dc:creator>
  <cp:lastModifiedBy>Jankees den Otter</cp:lastModifiedBy>
  <cp:revision>1</cp:revision>
  <dcterms:created xsi:type="dcterms:W3CDTF">2023-02-13T10:31:25Z</dcterms:created>
  <dcterms:modified xsi:type="dcterms:W3CDTF">2023-02-15T12:21:52Z</dcterms:modified>
</cp:coreProperties>
</file>